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157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477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5769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919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037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338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662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9880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316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57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564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448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71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408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230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465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814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3100D99-D8F9-461C-B283-A139F5185CE9}" type="datetimeFigureOut">
              <a:rPr lang="hr-HR" smtClean="0"/>
              <a:pPr/>
              <a:t>20.3.2020.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95F4226-046E-4780-B585-B1B7205E035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7278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18903" y="1756477"/>
            <a:ext cx="10013892" cy="1828801"/>
          </a:xfrm>
        </p:spPr>
        <p:txBody>
          <a:bodyPr/>
          <a:lstStyle/>
          <a:p>
            <a:r>
              <a:rPr lang="hr-HR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-ExtB" pitchFamily="18" charset="-120"/>
                <a:ea typeface="PMingLiU-ExtB" pitchFamily="18" charset="-120"/>
              </a:rPr>
              <a:t>KAJKAVSKO </a:t>
            </a:r>
            <a:r>
              <a:rPr lang="hr-HR" sz="6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-ExtB" pitchFamily="18" charset="-120"/>
                <a:ea typeface="PMingLiU-ExtB" pitchFamily="18" charset="-120"/>
              </a:rPr>
              <a:t/>
            </a:r>
            <a:br>
              <a:rPr lang="hr-HR" sz="6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-ExtB" pitchFamily="18" charset="-120"/>
                <a:ea typeface="PMingLiU-ExtB" pitchFamily="18" charset="-120"/>
              </a:rPr>
            </a:br>
            <a:r>
              <a:rPr lang="hr-HR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-ExtB" pitchFamily="18" charset="-120"/>
                <a:ea typeface="PMingLiU-ExtB" pitchFamily="18" charset="-120"/>
              </a:rPr>
              <a:t>NARJEČJE</a:t>
            </a:r>
            <a:endParaRPr lang="hr-HR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693" y="4153989"/>
            <a:ext cx="9440034" cy="770708"/>
          </a:xfrm>
        </p:spPr>
        <p:txBody>
          <a:bodyPr/>
          <a:lstStyle/>
          <a:p>
            <a:endParaRPr lang="hr-HR" b="1" dirty="0">
              <a:solidFill>
                <a:schemeClr val="tx2">
                  <a:lumMod val="10000"/>
                </a:schemeClr>
              </a:solidFill>
              <a:latin typeface="PMingLiU-ExtB" pitchFamily="18" charset="-120"/>
              <a:ea typeface="PMingLiU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068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tx2">
                    <a:lumMod val="10000"/>
                  </a:schemeClr>
                </a:solidFill>
              </a:rPr>
              <a:t>Obilježja </a:t>
            </a:r>
            <a:endParaRPr lang="hr-HR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Oblici riječi</a:t>
            </a:r>
          </a:p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Glasovi </a:t>
            </a:r>
          </a:p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Glasovne promjene</a:t>
            </a:r>
          </a:p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Naglasak </a:t>
            </a:r>
          </a:p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Podrijetlo riječi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8479763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06" y="1737359"/>
            <a:ext cx="4868897" cy="261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Jat 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Izgovor glasa jat</a:t>
            </a:r>
          </a:p>
          <a:p>
            <a:pPr lvl="1"/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Ekavski</a:t>
            </a:r>
          </a:p>
          <a:p>
            <a:pPr lvl="1"/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Ijekavski </a:t>
            </a:r>
            <a:endParaRPr lang="hr-HR" sz="3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65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>
                <a:solidFill>
                  <a:schemeClr val="tx2">
                    <a:lumMod val="10000"/>
                  </a:schemeClr>
                </a:solidFill>
              </a:rPr>
              <a:t>Glasovi</a:t>
            </a:r>
            <a:endParaRPr lang="hr-HR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Zvučni suglasnici na kraju riječi izgovaraju se bezvučno</a:t>
            </a:r>
          </a:p>
          <a:p>
            <a:pPr lvl="1"/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Grad-grat, krv-krf…</a:t>
            </a:r>
          </a:p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Čr zamjenjuje cr</a:t>
            </a:r>
          </a:p>
          <a:p>
            <a:pPr lvl="1"/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Crn-črn, crv-črv</a:t>
            </a:r>
          </a:p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L na kraju riječi ne prelazi u O</a:t>
            </a:r>
          </a:p>
          <a:p>
            <a:pPr lvl="1"/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Bio-bil</a:t>
            </a:r>
            <a:endParaRPr lang="hr-HR" sz="3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1369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tx2">
                    <a:lumMod val="10000"/>
                  </a:schemeClr>
                </a:solidFill>
              </a:rPr>
              <a:t>Glasovne promjene</a:t>
            </a:r>
            <a:endParaRPr lang="hr-HR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Imenice m. roda u mn. I ž. roda u jd. </a:t>
            </a:r>
          </a:p>
          <a:p>
            <a:pPr lvl="1"/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Nema sibilarizacije</a:t>
            </a:r>
          </a:p>
          <a:p>
            <a:pPr lvl="2"/>
            <a:r>
              <a:rPr lang="hr-HR" sz="2800" dirty="0" smtClean="0">
                <a:solidFill>
                  <a:schemeClr val="tx2">
                    <a:lumMod val="10000"/>
                  </a:schemeClr>
                </a:solidFill>
              </a:rPr>
              <a:t>Vrag-vragi, noga-nogi</a:t>
            </a:r>
          </a:p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Stari poluglasovi izgovaraju se kao E</a:t>
            </a:r>
          </a:p>
          <a:p>
            <a:pPr lvl="1"/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Dan-den</a:t>
            </a:r>
            <a:r>
              <a:rPr lang="hr-HR" sz="3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, dobar-dober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66688008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229" y="596537"/>
            <a:ext cx="10353762" cy="970450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Oblici riječi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Nema futura I., imperfekta, aorista, gl. Priloga prošlog</a:t>
            </a:r>
          </a:p>
          <a:p>
            <a:pPr lvl="1"/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Samo futur II. </a:t>
            </a:r>
          </a:p>
          <a:p>
            <a:pPr lvl="2"/>
            <a:r>
              <a:rPr lang="hr-HR" sz="2800" dirty="0" smtClean="0">
                <a:solidFill>
                  <a:schemeClr val="tx2">
                    <a:lumMod val="10000"/>
                  </a:schemeClr>
                </a:solidFill>
              </a:rPr>
              <a:t>Bom išel, bute išli</a:t>
            </a:r>
          </a:p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Često uporaba umanjenica</a:t>
            </a:r>
          </a:p>
          <a:p>
            <a:pPr lvl="1"/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Hižica, domek, vrtek</a:t>
            </a:r>
          </a:p>
          <a:p>
            <a:pPr lvl="2"/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9081848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7669" y="609600"/>
            <a:ext cx="10353762" cy="970450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tx2">
                    <a:lumMod val="10000"/>
                  </a:schemeClr>
                </a:solidFill>
              </a:rPr>
              <a:t>Podrijetlo riječi</a:t>
            </a:r>
            <a:endParaRPr lang="hr-HR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Germanizmi </a:t>
            </a:r>
          </a:p>
          <a:p>
            <a:pPr lvl="1"/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Hiža-kuća, štenge-stepenice</a:t>
            </a:r>
          </a:p>
          <a:p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</a:rPr>
              <a:t>Hungarizmi </a:t>
            </a:r>
          </a:p>
          <a:p>
            <a:pPr lvl="1"/>
            <a:r>
              <a:rPr lang="hr-HR" sz="3000" dirty="0" smtClean="0">
                <a:solidFill>
                  <a:schemeClr val="tx2">
                    <a:lumMod val="10000"/>
                  </a:schemeClr>
                </a:solidFill>
              </a:rPr>
              <a:t>Fela-vrsta, pajdaš-prijatelj</a:t>
            </a:r>
          </a:p>
          <a:p>
            <a:endParaRPr lang="hr-HR" sz="3200" dirty="0" smtClean="0"/>
          </a:p>
          <a:p>
            <a:pPr lvl="1"/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8097366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209006"/>
            <a:ext cx="10353762" cy="744583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Rasprostranjenost kajkavskog narječja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36" y="901337"/>
            <a:ext cx="8652294" cy="5853147"/>
          </a:xfrm>
        </p:spPr>
      </p:pic>
    </p:spTree>
    <p:extLst>
      <p:ext uri="{BB962C8B-B14F-4D97-AF65-F5344CB8AC3E}">
        <p14:creationId xmlns:p14="http://schemas.microsoft.com/office/powerpoint/2010/main" val="28340114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2984" y="378823"/>
            <a:ext cx="10353762" cy="5303520"/>
          </a:xfrm>
        </p:spPr>
        <p:txBody>
          <a:bodyPr/>
          <a:lstStyle/>
          <a:p>
            <a:r>
              <a:rPr lang="hr-HR" sz="8800" dirty="0" smtClean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Hvala na pažnji</a:t>
            </a:r>
            <a:r>
              <a:rPr lang="hr-HR" sz="7200" dirty="0" smtClean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r-HR" sz="7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8595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riljevac">
  <a:themeElements>
    <a:clrScheme name="Škriljevac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Škriljevac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kriljeva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Škriljevac</Template>
  <TotalTime>114</TotalTime>
  <Words>122</Words>
  <Application>Microsoft Office PowerPoint</Application>
  <PresentationFormat>Široki zaslon</PresentationFormat>
  <Paragraphs>37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PMingLiU-ExtB</vt:lpstr>
      <vt:lpstr>Calisto MT</vt:lpstr>
      <vt:lpstr>Trebuchet MS</vt:lpstr>
      <vt:lpstr>Wingdings</vt:lpstr>
      <vt:lpstr>Wingdings 2</vt:lpstr>
      <vt:lpstr>Škriljevac</vt:lpstr>
      <vt:lpstr>KAJKAVSKO  NARJEČJE</vt:lpstr>
      <vt:lpstr>Obilježja </vt:lpstr>
      <vt:lpstr>Jat </vt:lpstr>
      <vt:lpstr>Glasovi</vt:lpstr>
      <vt:lpstr>Glasovne promjene</vt:lpstr>
      <vt:lpstr>Oblici riječi</vt:lpstr>
      <vt:lpstr>Podrijetlo riječi</vt:lpstr>
      <vt:lpstr>Rasprostranjenost kajkavskog narječja</vt:lpstr>
      <vt:lpstr>Hvala na pažnji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KAJKAVSKO NARJEČJE</dc:title>
  <dc:creator>User</dc:creator>
  <cp:lastModifiedBy>Windows korisnik</cp:lastModifiedBy>
  <cp:revision>14</cp:revision>
  <dcterms:created xsi:type="dcterms:W3CDTF">2020-03-14T16:40:37Z</dcterms:created>
  <dcterms:modified xsi:type="dcterms:W3CDTF">2020-03-20T06:26:16Z</dcterms:modified>
</cp:coreProperties>
</file>