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60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pa.petrusic1702@gmail.com" userId="36b7cfb83a3259f9" providerId="LiveId" clId="{C9D5F715-16D2-824D-87D8-1E136DBD98E8}"/>
    <pc:docChg chg="modSld">
      <pc:chgData name="josipa.petrusic1702@gmail.com" userId="36b7cfb83a3259f9" providerId="LiveId" clId="{C9D5F715-16D2-824D-87D8-1E136DBD98E8}" dt="2020-03-17T20:26:08.786" v="0" actId="3680"/>
      <pc:docMkLst>
        <pc:docMk/>
      </pc:docMkLst>
      <pc:sldChg chg="addSp">
        <pc:chgData name="josipa.petrusic1702@gmail.com" userId="36b7cfb83a3259f9" providerId="LiveId" clId="{C9D5F715-16D2-824D-87D8-1E136DBD98E8}" dt="2020-03-17T20:26:08.786" v="0" actId="3680"/>
        <pc:sldMkLst>
          <pc:docMk/>
          <pc:sldMk cId="1489505293" sldId="256"/>
        </pc:sldMkLst>
        <pc:graphicFrameChg chg="add">
          <ac:chgData name="josipa.petrusic1702@gmail.com" userId="36b7cfb83a3259f9" providerId="LiveId" clId="{C9D5F715-16D2-824D-87D8-1E136DBD98E8}" dt="2020-03-17T20:26:08.786" v="0" actId="3680"/>
          <ac:graphicFrameMkLst>
            <pc:docMk/>
            <pc:sldMk cId="1489505293" sldId="256"/>
            <ac:graphicFrameMk id="6" creationId="{A29E6F5C-A917-DC4A-9441-7045A853513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8C0F212-433C-9E45-8E12-8CED7B11E4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Kajkavsko narječje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6C11EAA8-51EA-994C-973B-04AEA4BEBF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graphicFrame>
        <p:nvGraphicFramePr>
          <p:cNvPr id="6" name="Tablica 6">
            <a:extLst>
              <a:ext uri="{FF2B5EF4-FFF2-40B4-BE49-F238E27FC236}">
                <a16:creationId xmlns="" xmlns:a16="http://schemas.microsoft.com/office/drawing/2014/main" id="{A29E6F5C-A917-DC4A-9441-7045A8535131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719666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1512292241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2011162695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1295437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3611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9645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1783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50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D11D528-EDFF-5145-A5F5-5125D92C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Podrijetlo riječi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FDF71D4C-2DAD-6347-8749-EF248D07F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Germanizmi</a:t>
            </a:r>
          </a:p>
          <a:p>
            <a:pPr lvl="1"/>
            <a:r>
              <a:rPr lang="hr-HR"/>
              <a:t>Špajza, plac</a:t>
            </a:r>
          </a:p>
          <a:p>
            <a:r>
              <a:rPr lang="hr-HR"/>
              <a:t>Hungarizmi </a:t>
            </a:r>
          </a:p>
          <a:p>
            <a:pPr lvl="1"/>
            <a:r>
              <a:rPr lang="hr-HR"/>
              <a:t>Baršun, bitanga, gulaš</a:t>
            </a:r>
          </a:p>
          <a:p>
            <a:r>
              <a:rPr lang="hr-HR"/>
              <a:t>Zastarjelice </a:t>
            </a:r>
          </a:p>
          <a:p>
            <a:pPr lvl="1"/>
            <a:r>
              <a:rPr lang="hr-HR"/>
              <a:t>Ferije, gombati</a:t>
            </a:r>
          </a:p>
          <a:p>
            <a:r>
              <a:rPr lang="hr-HR"/>
              <a:t>Strane riječi</a:t>
            </a:r>
          </a:p>
          <a:p>
            <a:pPr lvl="1"/>
            <a:r>
              <a:rPr lang="hr-HR"/>
              <a:t>Pandur, šogor</a:t>
            </a:r>
          </a:p>
        </p:txBody>
      </p:sp>
    </p:spTree>
    <p:extLst>
      <p:ext uri="{BB962C8B-B14F-4D97-AF65-F5344CB8AC3E}">
        <p14:creationId xmlns:p14="http://schemas.microsoft.com/office/powerpoint/2010/main" val="81604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D708A01-74E7-5E4B-AC7E-4817F733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Oblik riječi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7031602-927B-944A-84DE-12118A0D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Komparativ pridjeva –ši, -ejši </a:t>
            </a:r>
          </a:p>
          <a:p>
            <a:pPr lvl="1"/>
            <a:r>
              <a:rPr lang="hr-HR"/>
              <a:t>starejši</a:t>
            </a:r>
          </a:p>
          <a:p>
            <a:r>
              <a:rPr lang="hr-HR"/>
              <a:t>Nema futura prvog, imperfekta, aorista te glagolskog priloga prošlog </a:t>
            </a:r>
          </a:p>
          <a:p>
            <a:r>
              <a:rPr lang="hr-HR"/>
              <a:t>Budućnost se izriče futurom drugim</a:t>
            </a:r>
          </a:p>
          <a:p>
            <a:pPr lvl="1"/>
            <a:r>
              <a:rPr lang="hr-HR"/>
              <a:t>Da vrnul se bum nazaj</a:t>
            </a:r>
          </a:p>
          <a:p>
            <a:r>
              <a:rPr lang="hr-HR"/>
              <a:t>Česta uporaba umanjenica 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718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22FE833-647D-AE44-9924-E4257E0F3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Osobine glasova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AA3CB33-67ED-AB47-A76D-268B30DAC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Glasovna skupina čr zamjenjuje skupinu cr</a:t>
            </a:r>
          </a:p>
          <a:p>
            <a:pPr lvl="1"/>
            <a:r>
              <a:rPr lang="hr-HR"/>
              <a:t>Črn, črljen </a:t>
            </a:r>
          </a:p>
          <a:p>
            <a:r>
              <a:rPr lang="hr-HR" i="1"/>
              <a:t>I</a:t>
            </a:r>
            <a:r>
              <a:rPr lang="hr-HR"/>
              <a:t> na kraju riječi prelazi u o</a:t>
            </a:r>
          </a:p>
          <a:p>
            <a:pPr lvl="1"/>
            <a:r>
              <a:rPr lang="hr-HR"/>
              <a:t>Bil</a:t>
            </a:r>
          </a:p>
          <a:p>
            <a:r>
              <a:rPr lang="hr-HR"/>
              <a:t>Zvučni suglasnici na kraju riječi se izgovaraju bezvučno</a:t>
            </a:r>
          </a:p>
          <a:p>
            <a:pPr lvl="1"/>
            <a:r>
              <a:rPr lang="hr-HR"/>
              <a:t>Krv – krf, grad – grat</a:t>
            </a:r>
          </a:p>
          <a:p>
            <a:r>
              <a:rPr lang="hr-HR"/>
              <a:t>Umjesto lj govori se L</a:t>
            </a:r>
          </a:p>
          <a:p>
            <a:pPr lvl="1"/>
            <a:r>
              <a:rPr lang="hr-HR"/>
              <a:t>Ludi</a:t>
            </a:r>
          </a:p>
          <a:p>
            <a:r>
              <a:rPr lang="hr-HR"/>
              <a:t>Umjesto nj govori se jn</a:t>
            </a:r>
          </a:p>
          <a:p>
            <a:pPr lvl="1"/>
            <a:r>
              <a:rPr lang="hr-HR"/>
              <a:t>kojn</a:t>
            </a:r>
          </a:p>
        </p:txBody>
      </p:sp>
    </p:spTree>
    <p:extLst>
      <p:ext uri="{BB962C8B-B14F-4D97-AF65-F5344CB8AC3E}">
        <p14:creationId xmlns:p14="http://schemas.microsoft.com/office/powerpoint/2010/main" val="252845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CD4F653-47A7-D147-9EAC-FE46BE96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Izgovor glasova jat (ĕ), č, ć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EED23897-E883-6146-B543-173C3DCE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Kod glasa ĕ refleksira se ekavski govor </a:t>
            </a:r>
          </a:p>
          <a:p>
            <a:r>
              <a:rPr lang="hr-HR"/>
              <a:t>U kajkavskom narječju ne raspoznaju glasove č i ć</a:t>
            </a:r>
          </a:p>
          <a:p>
            <a:pPr lvl="1"/>
            <a:r>
              <a:rPr lang="hr-HR"/>
              <a:t>Več, preveč</a:t>
            </a:r>
          </a:p>
          <a:p>
            <a:r>
              <a:rPr lang="hr-HR"/>
              <a:t>Izgovara se jedan glas</a:t>
            </a:r>
          </a:p>
          <a:p>
            <a:pPr lvl="1"/>
            <a:r>
              <a:rPr lang="hr-HR"/>
              <a:t>Obično srednji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421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180C736-2656-0942-9518-92F9C4381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Glasovne promjene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923DDF99-C223-1149-A53F-32F29E0F6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Imenice muškog i ženskog roda u jednini nemaju sibilarizaciju</a:t>
            </a:r>
          </a:p>
          <a:p>
            <a:pPr lvl="1"/>
            <a:r>
              <a:rPr lang="hr-HR"/>
              <a:t>vrag – vragi, noga – nogi</a:t>
            </a:r>
          </a:p>
          <a:p>
            <a:r>
              <a:rPr lang="hr-HR"/>
              <a:t>Pretvorba k u c se ne provodi</a:t>
            </a:r>
          </a:p>
          <a:p>
            <a:pPr lvl="1"/>
            <a:r>
              <a:rPr lang="hr-HR"/>
              <a:t>Oblak – oblaki, vojska - vojski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64394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Široki zaslon</PresentationFormat>
  <Paragraphs>39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Sapun</vt:lpstr>
      <vt:lpstr>Kajkavsko narječje</vt:lpstr>
      <vt:lpstr>Podrijetlo riječi</vt:lpstr>
      <vt:lpstr>Oblik riječi</vt:lpstr>
      <vt:lpstr>Osobine glasova</vt:lpstr>
      <vt:lpstr>Izgovor glasova jat (ĕ), č, ć</vt:lpstr>
      <vt:lpstr>Glasovne promjene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Kajkavsko narječje</dc:title>
  <dc:creator>josipa.petrusic1702@gmail.com</dc:creator>
  <cp:lastModifiedBy>Windows korisnik</cp:lastModifiedBy>
  <cp:revision>2</cp:revision>
  <dcterms:created xsi:type="dcterms:W3CDTF">2020-03-17T19:22:04Z</dcterms:created>
  <dcterms:modified xsi:type="dcterms:W3CDTF">2020-03-20T06:26:03Z</dcterms:modified>
</cp:coreProperties>
</file>