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3" autoAdjust="0"/>
    <p:restoredTop sz="94660"/>
  </p:normalViewPr>
  <p:slideViewPr>
    <p:cSldViewPr>
      <p:cViewPr varScale="1">
        <p:scale>
          <a:sx n="87" d="100"/>
          <a:sy n="87" d="100"/>
        </p:scale>
        <p:origin x="148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7F7077-4A16-44B3-B7B7-3668484A249B}" type="datetimeFigureOut">
              <a:rPr lang="sr-Latn-CS" smtClean="0"/>
              <a:t>20.3.2020.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4EFFDC-BABF-4918-9767-C390D8374B5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F7077-4A16-44B3-B7B7-3668484A249B}" type="datetimeFigureOut">
              <a:rPr lang="sr-Latn-CS" smtClean="0"/>
              <a:t>20.3.2020.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EFFDC-BABF-4918-9767-C390D8374B5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F7077-4A16-44B3-B7B7-3668484A249B}" type="datetimeFigureOut">
              <a:rPr lang="sr-Latn-CS" smtClean="0"/>
              <a:t>20.3.2020.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EFFDC-BABF-4918-9767-C390D8374B5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F7077-4A16-44B3-B7B7-3668484A249B}" type="datetimeFigureOut">
              <a:rPr lang="sr-Latn-CS" smtClean="0"/>
              <a:t>20.3.2020.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EFFDC-BABF-4918-9767-C390D8374B5A}" type="slidenum">
              <a:rPr lang="hr-HR" smtClean="0"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F7077-4A16-44B3-B7B7-3668484A249B}" type="datetimeFigureOut">
              <a:rPr lang="sr-Latn-CS" smtClean="0"/>
              <a:t>20.3.2020.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EFFDC-BABF-4918-9767-C390D8374B5A}" type="slidenum">
              <a:rPr lang="hr-HR" smtClean="0"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F7077-4A16-44B3-B7B7-3668484A249B}" type="datetimeFigureOut">
              <a:rPr lang="sr-Latn-CS" smtClean="0"/>
              <a:t>20.3.2020.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EFFDC-BABF-4918-9767-C390D8374B5A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F7077-4A16-44B3-B7B7-3668484A249B}" type="datetimeFigureOut">
              <a:rPr lang="sr-Latn-CS" smtClean="0"/>
              <a:t>20.3.2020.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EFFDC-BABF-4918-9767-C390D8374B5A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F7077-4A16-44B3-B7B7-3668484A249B}" type="datetimeFigureOut">
              <a:rPr lang="sr-Latn-CS" smtClean="0"/>
              <a:t>20.3.2020.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EFFDC-BABF-4918-9767-C390D8374B5A}" type="slidenum">
              <a:rPr lang="hr-HR" smtClean="0"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F7077-4A16-44B3-B7B7-3668484A249B}" type="datetimeFigureOut">
              <a:rPr lang="sr-Latn-CS" smtClean="0"/>
              <a:t>20.3.2020.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EFFDC-BABF-4918-9767-C390D8374B5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7F7077-4A16-44B3-B7B7-3668484A249B}" type="datetimeFigureOut">
              <a:rPr lang="sr-Latn-CS" smtClean="0"/>
              <a:t>20.3.2020.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EFFDC-BABF-4918-9767-C390D8374B5A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7F7077-4A16-44B3-B7B7-3668484A249B}" type="datetimeFigureOut">
              <a:rPr lang="sr-Latn-CS" smtClean="0"/>
              <a:t>20.3.2020.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4EFFDC-BABF-4918-9767-C390D8374B5A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7F7077-4A16-44B3-B7B7-3668484A249B}" type="datetimeFigureOut">
              <a:rPr lang="sr-Latn-CS" smtClean="0"/>
              <a:t>20.3.2020.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44EFFDC-BABF-4918-9767-C390D8374B5A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Čakavsko narječje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2. Skupina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Otoci i Istra, neki dalmatinski gradovi</a:t>
            </a:r>
          </a:p>
          <a:p>
            <a:r>
              <a:rPr lang="hr-HR" dirty="0" smtClean="0"/>
              <a:t>Riječi potječu iz talijanskog jezika</a:t>
            </a:r>
          </a:p>
          <a:p>
            <a:r>
              <a:rPr lang="hr-HR" dirty="0" smtClean="0"/>
              <a:t>Puno je zastarjelica</a:t>
            </a:r>
          </a:p>
          <a:p>
            <a:r>
              <a:rPr lang="hr-HR" dirty="0" smtClean="0"/>
              <a:t>Dijalektno pjesništvo</a:t>
            </a:r>
          </a:p>
          <a:p>
            <a:r>
              <a:rPr lang="hr-HR" dirty="0" smtClean="0"/>
              <a:t>Govori čakavskog narječja:</a:t>
            </a:r>
          </a:p>
          <a:p>
            <a:pPr lvl="1"/>
            <a:r>
              <a:rPr lang="hr-HR" dirty="0"/>
              <a:t>j</a:t>
            </a:r>
            <a:r>
              <a:rPr lang="hr-HR" dirty="0" smtClean="0"/>
              <a:t>ekavski, ikavski, ekavski te ikavsko-ekavski govor</a:t>
            </a:r>
          </a:p>
          <a:p>
            <a:pPr lvl="1"/>
            <a:r>
              <a:rPr lang="hr-HR" dirty="0" smtClean="0"/>
              <a:t>Izgovor glasa JAT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Osnovna obilježja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Stari naglasni sustav:</a:t>
            </a:r>
          </a:p>
          <a:p>
            <a:pPr lvl="1"/>
            <a:r>
              <a:rPr lang="hr-HR" dirty="0"/>
              <a:t>n</a:t>
            </a:r>
            <a:r>
              <a:rPr lang="hr-HR" dirty="0" smtClean="0"/>
              <a:t>aglasak može biti i na zadnjemu slogu</a:t>
            </a:r>
          </a:p>
          <a:p>
            <a:pPr lvl="1"/>
            <a:r>
              <a:rPr lang="hr-HR" dirty="0" err="1" smtClean="0"/>
              <a:t>npr</a:t>
            </a:r>
            <a:r>
              <a:rPr lang="hr-HR" dirty="0" smtClean="0"/>
              <a:t>. </a:t>
            </a:r>
            <a:r>
              <a:rPr lang="hr-HR" b="1" i="1" dirty="0" smtClean="0"/>
              <a:t>vapor</a:t>
            </a:r>
          </a:p>
          <a:p>
            <a:pPr lvl="1"/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Naglasak 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Ne provodi se jotacija</a:t>
            </a:r>
          </a:p>
          <a:p>
            <a:pPr lvl="1"/>
            <a:r>
              <a:rPr lang="hr-HR" dirty="0" err="1" smtClean="0"/>
              <a:t>npr</a:t>
            </a:r>
            <a:r>
              <a:rPr lang="hr-HR" dirty="0" smtClean="0"/>
              <a:t>. </a:t>
            </a:r>
            <a:r>
              <a:rPr lang="hr-HR" b="1" i="1" dirty="0" smtClean="0"/>
              <a:t>grozd – </a:t>
            </a:r>
            <a:r>
              <a:rPr lang="hr-HR" b="1" i="1" dirty="0" err="1" smtClean="0"/>
              <a:t>grozdje</a:t>
            </a:r>
            <a:endParaRPr lang="hr-HR" b="1" i="1" dirty="0" smtClean="0"/>
          </a:p>
          <a:p>
            <a:r>
              <a:rPr lang="hr-HR" dirty="0" smtClean="0"/>
              <a:t>Na kraju sloga, </a:t>
            </a:r>
            <a:r>
              <a:rPr lang="hr-HR" b="1" dirty="0" smtClean="0"/>
              <a:t>L</a:t>
            </a:r>
            <a:r>
              <a:rPr lang="hr-HR" dirty="0" smtClean="0"/>
              <a:t> ne prelazi u </a:t>
            </a:r>
            <a:r>
              <a:rPr lang="hr-HR" b="1" dirty="0" smtClean="0"/>
              <a:t>O</a:t>
            </a:r>
          </a:p>
          <a:p>
            <a:pPr lvl="1"/>
            <a:r>
              <a:rPr lang="hr-HR" dirty="0" err="1" smtClean="0"/>
              <a:t>npr</a:t>
            </a:r>
            <a:r>
              <a:rPr lang="hr-HR" dirty="0" smtClean="0"/>
              <a:t>. </a:t>
            </a:r>
            <a:r>
              <a:rPr lang="hr-HR" b="1" i="1" dirty="0" smtClean="0"/>
              <a:t>posao - </a:t>
            </a:r>
            <a:r>
              <a:rPr lang="hr-HR" b="1" i="1" dirty="0" err="1" smtClean="0"/>
              <a:t>posal</a:t>
            </a:r>
            <a:endParaRPr lang="hr-HR" b="1" i="1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Glasovne promjene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Razlikovanje glasova </a:t>
            </a:r>
            <a:r>
              <a:rPr lang="hr-HR" b="1" dirty="0" smtClean="0"/>
              <a:t>Č/Ć</a:t>
            </a:r>
          </a:p>
          <a:p>
            <a:r>
              <a:rPr lang="hr-HR" b="1" dirty="0" smtClean="0"/>
              <a:t>ČR </a:t>
            </a:r>
            <a:r>
              <a:rPr lang="hr-HR" dirty="0" smtClean="0"/>
              <a:t>zamjenjuje </a:t>
            </a:r>
            <a:r>
              <a:rPr lang="hr-HR" b="1" dirty="0" smtClean="0"/>
              <a:t>CR</a:t>
            </a:r>
            <a:endParaRPr lang="hr-HR" dirty="0" smtClean="0"/>
          </a:p>
          <a:p>
            <a:r>
              <a:rPr lang="hr-HR" b="1" dirty="0" smtClean="0"/>
              <a:t>M </a:t>
            </a:r>
            <a:r>
              <a:rPr lang="hr-HR" dirty="0" smtClean="0"/>
              <a:t>na kraju riječi prelazi u </a:t>
            </a:r>
            <a:r>
              <a:rPr lang="hr-HR" b="1" dirty="0" smtClean="0"/>
              <a:t>N</a:t>
            </a:r>
            <a:r>
              <a:rPr lang="hr-HR" dirty="0" smtClean="0"/>
              <a:t> </a:t>
            </a:r>
          </a:p>
          <a:p>
            <a:pPr lvl="1"/>
            <a:r>
              <a:rPr lang="hr-HR" dirty="0" err="1" smtClean="0"/>
              <a:t>npr</a:t>
            </a:r>
            <a:r>
              <a:rPr lang="hr-HR" dirty="0" smtClean="0"/>
              <a:t>. </a:t>
            </a:r>
            <a:r>
              <a:rPr lang="hr-HR" b="1" i="1" dirty="0" smtClean="0"/>
              <a:t>nisam – </a:t>
            </a:r>
            <a:r>
              <a:rPr lang="hr-HR" b="1" i="1" dirty="0" err="1" smtClean="0"/>
              <a:t>nisan</a:t>
            </a:r>
            <a:r>
              <a:rPr lang="hr-HR" b="1" i="1" dirty="0" smtClean="0"/>
              <a:t> , pitam – pitan</a:t>
            </a:r>
          </a:p>
          <a:p>
            <a:r>
              <a:rPr lang="hr-HR" b="1" dirty="0" smtClean="0"/>
              <a:t>LJ</a:t>
            </a:r>
            <a:r>
              <a:rPr lang="hr-HR" dirty="0" smtClean="0"/>
              <a:t> prelazi u </a:t>
            </a:r>
            <a:r>
              <a:rPr lang="hr-HR" b="1" dirty="0" smtClean="0"/>
              <a:t>J</a:t>
            </a:r>
          </a:p>
          <a:p>
            <a:pPr lvl="1"/>
            <a:r>
              <a:rPr lang="hr-HR" dirty="0" err="1" smtClean="0"/>
              <a:t>npr</a:t>
            </a:r>
            <a:r>
              <a:rPr lang="hr-HR" dirty="0" smtClean="0"/>
              <a:t>. </a:t>
            </a:r>
            <a:r>
              <a:rPr lang="hr-HR" b="1" i="1" dirty="0" smtClean="0"/>
              <a:t>ljubav – </a:t>
            </a:r>
            <a:r>
              <a:rPr lang="hr-HR" b="1" i="1" dirty="0" err="1" smtClean="0"/>
              <a:t>jubav</a:t>
            </a:r>
            <a:endParaRPr lang="hr-HR" b="1" i="1" dirty="0" smtClean="0"/>
          </a:p>
          <a:p>
            <a:r>
              <a:rPr lang="hr-HR" dirty="0"/>
              <a:t>P</a:t>
            </a:r>
            <a:r>
              <a:rPr lang="hr-HR" dirty="0" smtClean="0"/>
              <a:t>rijedlozi </a:t>
            </a:r>
            <a:r>
              <a:rPr lang="hr-HR" b="1" i="1" dirty="0" smtClean="0"/>
              <a:t>v,va</a:t>
            </a:r>
          </a:p>
          <a:p>
            <a:r>
              <a:rPr lang="hr-HR" dirty="0" smtClean="0"/>
              <a:t>Završno </a:t>
            </a:r>
            <a:r>
              <a:rPr lang="hr-HR" b="1" dirty="0" smtClean="0"/>
              <a:t>L</a:t>
            </a:r>
            <a:r>
              <a:rPr lang="hr-HR" dirty="0" smtClean="0"/>
              <a:t> se gubi/ostaje </a:t>
            </a:r>
          </a:p>
          <a:p>
            <a:pPr lvl="1"/>
            <a:r>
              <a:rPr lang="hr-HR" dirty="0" err="1" smtClean="0"/>
              <a:t>npr</a:t>
            </a:r>
            <a:r>
              <a:rPr lang="hr-HR" dirty="0" smtClean="0"/>
              <a:t>. </a:t>
            </a:r>
            <a:r>
              <a:rPr lang="hr-HR" b="1" i="1" dirty="0" smtClean="0"/>
              <a:t>bi/</a:t>
            </a:r>
            <a:r>
              <a:rPr lang="hr-HR" b="1" i="1" dirty="0" err="1" smtClean="0"/>
              <a:t>bil</a:t>
            </a:r>
            <a:endParaRPr lang="hr-HR" b="1" i="1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Glasovi 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Infinitiv gubi završno </a:t>
            </a:r>
            <a:r>
              <a:rPr lang="hr-HR" b="1" dirty="0" smtClean="0"/>
              <a:t>I</a:t>
            </a:r>
          </a:p>
          <a:p>
            <a:pPr lvl="1"/>
            <a:r>
              <a:rPr lang="hr-HR" dirty="0" err="1" smtClean="0"/>
              <a:t>npr</a:t>
            </a:r>
            <a:r>
              <a:rPr lang="hr-HR" dirty="0" smtClean="0"/>
              <a:t>. </a:t>
            </a:r>
            <a:r>
              <a:rPr lang="hr-HR" b="1" i="1" dirty="0" smtClean="0"/>
              <a:t>doći – </a:t>
            </a:r>
            <a:r>
              <a:rPr lang="hr-HR" b="1" i="1" dirty="0" err="1"/>
              <a:t>d</a:t>
            </a:r>
            <a:r>
              <a:rPr lang="hr-HR" b="1" i="1" dirty="0" err="1" smtClean="0"/>
              <a:t>oć</a:t>
            </a:r>
            <a:r>
              <a:rPr lang="hr-HR" b="1" i="1" dirty="0" smtClean="0"/>
              <a:t>, završiti – završit</a:t>
            </a:r>
            <a:r>
              <a:rPr lang="hr-HR" dirty="0" smtClean="0"/>
              <a:t>…</a:t>
            </a:r>
          </a:p>
          <a:p>
            <a:r>
              <a:rPr lang="hr-HR" dirty="0" smtClean="0"/>
              <a:t>Različiti oblici prezenta i glagolskog pridjeva radnog</a:t>
            </a:r>
          </a:p>
          <a:p>
            <a:pPr lvl="1"/>
            <a:r>
              <a:rPr lang="hr-HR" dirty="0" err="1" smtClean="0"/>
              <a:t>npr</a:t>
            </a:r>
            <a:r>
              <a:rPr lang="hr-HR" dirty="0" smtClean="0"/>
              <a:t>. gredu, </a:t>
            </a:r>
            <a:r>
              <a:rPr lang="hr-HR" dirty="0" err="1" smtClean="0"/>
              <a:t>bija</a:t>
            </a:r>
            <a:r>
              <a:rPr lang="hr-HR" dirty="0" smtClean="0"/>
              <a:t>, </a:t>
            </a:r>
            <a:r>
              <a:rPr lang="hr-HR" dirty="0" err="1" smtClean="0"/>
              <a:t>poteka</a:t>
            </a:r>
            <a:r>
              <a:rPr lang="hr-HR" dirty="0" smtClean="0"/>
              <a:t>…</a:t>
            </a:r>
          </a:p>
          <a:p>
            <a:r>
              <a:rPr lang="hr-HR" dirty="0" smtClean="0"/>
              <a:t>Neki </a:t>
            </a:r>
            <a:r>
              <a:rPr lang="hr-HR" dirty="0" err="1" smtClean="0"/>
              <a:t>djelovi</a:t>
            </a:r>
            <a:r>
              <a:rPr lang="hr-HR" dirty="0" smtClean="0"/>
              <a:t> čakavskog narječja ISTI su kao i u štokavskom narječju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Oblici riječi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Prvi hrvatski tekstovi pisani su – ČAKAVSKIM NARJEČJEM</a:t>
            </a:r>
          </a:p>
          <a:p>
            <a:r>
              <a:rPr lang="hr-HR" dirty="0" smtClean="0"/>
              <a:t>Pisci čakavskog narječja</a:t>
            </a:r>
          </a:p>
          <a:p>
            <a:pPr lvl="1"/>
            <a:r>
              <a:rPr lang="hr-HR" dirty="0" smtClean="0"/>
              <a:t>Marko Marulić, Petar </a:t>
            </a:r>
            <a:r>
              <a:rPr lang="hr-HR" dirty="0" err="1" smtClean="0"/>
              <a:t>Hektorović</a:t>
            </a:r>
            <a:r>
              <a:rPr lang="hr-HR" dirty="0" smtClean="0"/>
              <a:t>, Hanibal Lucić, Petar Zoranić…</a:t>
            </a:r>
          </a:p>
          <a:p>
            <a:endParaRPr lang="hr-HR" dirty="0" smtClean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Zanimljivosti 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</TotalTime>
  <Words>186</Words>
  <Application>Microsoft Office PowerPoint</Application>
  <PresentationFormat>Prikaz na zaslonu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2" baseType="lpstr">
      <vt:lpstr>Lucida Sans Unicode</vt:lpstr>
      <vt:lpstr>Verdana</vt:lpstr>
      <vt:lpstr>Wingdings 2</vt:lpstr>
      <vt:lpstr>Wingdings 3</vt:lpstr>
      <vt:lpstr>Gomilanje</vt:lpstr>
      <vt:lpstr>Čakavsko narječje</vt:lpstr>
      <vt:lpstr>Osnovna obilježja</vt:lpstr>
      <vt:lpstr>Naglasak </vt:lpstr>
      <vt:lpstr>Glasovne promjene</vt:lpstr>
      <vt:lpstr>Glasovi </vt:lpstr>
      <vt:lpstr>Oblici riječi</vt:lpstr>
      <vt:lpstr>Zanimljivosti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Čakavsko narječje</dc:title>
  <dc:creator>Korisnik</dc:creator>
  <cp:lastModifiedBy>Windows korisnik</cp:lastModifiedBy>
  <cp:revision>6</cp:revision>
  <dcterms:created xsi:type="dcterms:W3CDTF">2020-03-17T09:11:12Z</dcterms:created>
  <dcterms:modified xsi:type="dcterms:W3CDTF">2020-03-20T06:25:42Z</dcterms:modified>
</cp:coreProperties>
</file>