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87" d="100"/>
          <a:sy n="87" d="100"/>
        </p:scale>
        <p:origin x="147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56344A4-A8E7-4DA5-B388-33F491AC37D0}" type="datetimeFigureOut">
              <a:rPr lang="hr-HR" smtClean="0"/>
              <a:t>20.3.2020.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08EDDC2-EF79-434E-89DE-62914CA50DA0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1268760"/>
            <a:ext cx="6552728" cy="2331691"/>
          </a:xfrm>
        </p:spPr>
        <p:txBody>
          <a:bodyPr>
            <a:normAutofit/>
          </a:bodyPr>
          <a:lstStyle/>
          <a:p>
            <a:r>
              <a:rPr lang="hr-HR" sz="6000" b="1" i="1" dirty="0" smtClean="0">
                <a:latin typeface="Freestyle Script" pitchFamily="66" charset="0"/>
              </a:rPr>
              <a:t>Štokavsko narječje</a:t>
            </a:r>
            <a:endParaRPr lang="hr-HR" sz="6000" b="1" i="1" dirty="0">
              <a:latin typeface="Freestyle Script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065784"/>
          </a:xfrm>
        </p:spPr>
        <p:txBody>
          <a:bodyPr/>
          <a:lstStyle/>
          <a:p>
            <a:endParaRPr lang="hr-HR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0848"/>
            <a:ext cx="8229600" cy="2016224"/>
          </a:xfrm>
        </p:spPr>
        <p:txBody>
          <a:bodyPr>
            <a:normAutofit/>
          </a:bodyPr>
          <a:lstStyle/>
          <a:p>
            <a:r>
              <a:rPr lang="hr-HR" sz="8800" dirty="0" smtClean="0">
                <a:latin typeface="Freestyle Script" pitchFamily="66" charset="0"/>
              </a:rPr>
              <a:t>Hvala na pažnji!</a:t>
            </a:r>
            <a:endParaRPr lang="hr-HR" sz="8800" dirty="0"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6552728" cy="936103"/>
          </a:xfrm>
        </p:spPr>
        <p:txBody>
          <a:bodyPr/>
          <a:lstStyle/>
          <a:p>
            <a:pPr algn="l"/>
            <a:r>
              <a:rPr lang="hr-HR" b="1" i="1" dirty="0" smtClean="0"/>
              <a:t>O narječju</a:t>
            </a:r>
            <a:r>
              <a:rPr lang="hr-HR" dirty="0" smtClean="0"/>
              <a:t>: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676456" cy="511256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Dobio ime po zamjenici </a:t>
            </a:r>
            <a:r>
              <a:rPr lang="hr-HR" b="1" dirty="0" smtClean="0">
                <a:solidFill>
                  <a:schemeClr val="tx1"/>
                </a:solidFill>
              </a:rPr>
              <a:t>– ŠTO </a:t>
            </a:r>
          </a:p>
          <a:p>
            <a:pPr lvl="1"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i="1" dirty="0" smtClean="0">
                <a:solidFill>
                  <a:schemeClr val="tx1"/>
                </a:solidFill>
              </a:rPr>
              <a:t>Upitno odnosno zamjenica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Ljudi koji koriste zamjenicu što</a:t>
            </a:r>
          </a:p>
          <a:p>
            <a:pPr lvl="1"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Zovu se: štokavac i štokavka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Jedno od 3 narječja hrv.jezika 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</a:t>
            </a:r>
            <a:r>
              <a:rPr lang="hr-HR" u="sng" dirty="0" smtClean="0">
                <a:solidFill>
                  <a:schemeClr val="tx1"/>
                </a:solidFill>
              </a:rPr>
              <a:t>Najrasprostranije narječje</a:t>
            </a:r>
          </a:p>
          <a:p>
            <a:pPr lvl="1"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Nastalo:</a:t>
            </a:r>
          </a:p>
          <a:p>
            <a:pPr lvl="2"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15.stoljeće</a:t>
            </a:r>
          </a:p>
          <a:p>
            <a:pPr lvl="2"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 Za vrijeme turskih migrcija prouzročenih turskim osvajanjem hrvatskih krajeva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Standarni jezik : SRBA, BOŠNJAKA i CRNOGORACA</a:t>
            </a:r>
          </a:p>
          <a:p>
            <a:pPr lvl="1" algn="l">
              <a:buFont typeface="Arial" pitchFamily="34" charset="0"/>
              <a:buChar char="•"/>
            </a:pPr>
            <a:endParaRPr lang="hr-H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2475656"/>
          </a:xfrm>
        </p:spPr>
        <p:txBody>
          <a:bodyPr>
            <a:normAutofit/>
          </a:bodyPr>
          <a:lstStyle/>
          <a:p>
            <a:pPr algn="l"/>
            <a:r>
              <a:rPr lang="hr-HR" i="1" dirty="0" smtClean="0"/>
              <a:t>Krajevi gdje se govori štokavsko narječje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2000" u="sng" dirty="0"/>
              <a:t> </a:t>
            </a:r>
            <a:r>
              <a:rPr lang="hr-HR" sz="2000" u="sng" dirty="0" smtClean="0"/>
              <a:t>    </a:t>
            </a:r>
            <a:r>
              <a:rPr lang="hr-HR" sz="2400" u="sng" dirty="0" smtClean="0"/>
              <a:t>Slavonija</a:t>
            </a:r>
            <a:br>
              <a:rPr lang="hr-HR" sz="2400" u="sng" dirty="0" smtClean="0"/>
            </a:br>
            <a:r>
              <a:rPr lang="hr-HR" sz="2400" u="sng" dirty="0" smtClean="0"/>
              <a:t>     Lika</a:t>
            </a:r>
            <a:br>
              <a:rPr lang="hr-HR" sz="2400" u="sng" dirty="0" smtClean="0"/>
            </a:br>
            <a:r>
              <a:rPr lang="hr-HR" sz="2400" u="sng" dirty="0"/>
              <a:t> </a:t>
            </a:r>
            <a:r>
              <a:rPr lang="hr-HR" sz="2400" u="sng" dirty="0" smtClean="0"/>
              <a:t>    Dalmatinska zagora</a:t>
            </a:r>
            <a:endParaRPr lang="hr-HR" sz="2400" u="sng" dirty="0"/>
          </a:p>
        </p:txBody>
      </p:sp>
      <p:pic>
        <p:nvPicPr>
          <p:cNvPr id="4" name="Content Placeholder 3" descr="20200314_1426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6200000">
            <a:off x="2846664" y="2202008"/>
            <a:ext cx="3354727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6624736" cy="1224136"/>
          </a:xfrm>
        </p:spPr>
        <p:txBody>
          <a:bodyPr/>
          <a:lstStyle/>
          <a:p>
            <a:pPr algn="l"/>
            <a:r>
              <a:rPr lang="hr-HR" b="1" i="1" dirty="0" smtClean="0"/>
              <a:t>Izgovor</a:t>
            </a:r>
            <a:r>
              <a:rPr lang="hr-HR" i="1" dirty="0" smtClean="0"/>
              <a:t> </a:t>
            </a:r>
            <a:r>
              <a:rPr lang="hr-HR" b="1" i="1" dirty="0" smtClean="0"/>
              <a:t>glasa</a:t>
            </a:r>
            <a:r>
              <a:rPr lang="hr-HR" i="1" dirty="0" smtClean="0"/>
              <a:t> </a:t>
            </a:r>
            <a:r>
              <a:rPr lang="hr-HR" b="1" i="1" dirty="0" smtClean="0"/>
              <a:t>jat </a:t>
            </a:r>
            <a:endParaRPr lang="hr-H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700808"/>
            <a:ext cx="8208912" cy="4464496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Dijeli se na:</a:t>
            </a:r>
          </a:p>
          <a:p>
            <a:pPr lvl="1" algn="l"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</a:rPr>
              <a:t>Ikavski (čovik)</a:t>
            </a:r>
          </a:p>
          <a:p>
            <a:pPr lvl="1" algn="l"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</a:rPr>
              <a:t>Ekavski (čovek)</a:t>
            </a:r>
          </a:p>
          <a:p>
            <a:pPr lvl="1" algn="l">
              <a:buFont typeface="Arial" pitchFamily="34" charset="0"/>
              <a:buChar char="•"/>
            </a:pPr>
            <a:r>
              <a:rPr lang="hr-HR" b="1" dirty="0" smtClean="0">
                <a:solidFill>
                  <a:schemeClr val="tx1"/>
                </a:solidFill>
              </a:rPr>
              <a:t>Jekavski(čovjek)</a:t>
            </a:r>
          </a:p>
          <a:p>
            <a:pPr algn="l"/>
            <a:r>
              <a:rPr lang="hr-HR" u="sng" dirty="0" smtClean="0">
                <a:solidFill>
                  <a:schemeClr val="tx1"/>
                </a:solidFill>
              </a:rPr>
              <a:t>Ikavski</a:t>
            </a:r>
            <a:r>
              <a:rPr lang="hr-HR" dirty="0" smtClean="0">
                <a:solidFill>
                  <a:schemeClr val="tx1"/>
                </a:solidFill>
              </a:rPr>
              <a:t> -</a:t>
            </a:r>
            <a:r>
              <a:rPr lang="hr-HR" sz="1800" dirty="0" smtClean="0">
                <a:solidFill>
                  <a:schemeClr val="tx1"/>
                </a:solidFill>
              </a:rPr>
              <a:t> Dalmacija, Bosna, zapadna Hercegovina, dio Like i Slavonije, Kordun</a:t>
            </a:r>
          </a:p>
          <a:p>
            <a:pPr algn="l"/>
            <a:r>
              <a:rPr lang="hr-HR" u="sng" dirty="0" smtClean="0">
                <a:solidFill>
                  <a:schemeClr val="tx1"/>
                </a:solidFill>
              </a:rPr>
              <a:t>Ekavski </a:t>
            </a: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sz="1800" dirty="0" smtClean="0">
                <a:solidFill>
                  <a:schemeClr val="tx1"/>
                </a:solidFill>
              </a:rPr>
              <a:t>jugozapadno od Vinkovaca, Srijem, dio Bačke</a:t>
            </a:r>
            <a:endParaRPr lang="hr-HR" dirty="0" smtClean="0">
              <a:solidFill>
                <a:schemeClr val="tx1"/>
              </a:solidFill>
            </a:endParaRPr>
          </a:p>
          <a:p>
            <a:pPr algn="l"/>
            <a:r>
              <a:rPr lang="hr-HR" u="sng" dirty="0" smtClean="0">
                <a:solidFill>
                  <a:schemeClr val="tx1"/>
                </a:solidFill>
              </a:rPr>
              <a:t>Jekavski </a:t>
            </a: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sz="1800" dirty="0" smtClean="0">
                <a:solidFill>
                  <a:schemeClr val="tx1"/>
                </a:solidFill>
              </a:rPr>
              <a:t>jugoistočna Hercegovina, Dubrovnik, Konavli, Boka, od srednje Bosne do Posavine, bosansko-hrvatske iseljeničke oaze u Hrv. Kostajnici, Virovitici, Pečuhu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6336704" cy="1152127"/>
          </a:xfrm>
        </p:spPr>
        <p:txBody>
          <a:bodyPr/>
          <a:lstStyle/>
          <a:p>
            <a:pPr algn="l"/>
            <a:r>
              <a:rPr lang="hr-HR" b="1" i="1" dirty="0" smtClean="0"/>
              <a:t>Glasovi</a:t>
            </a:r>
            <a:endParaRPr lang="hr-H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772816"/>
            <a:ext cx="7704856" cy="4392488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Prijelaz slogotvornog I u U npr.(vuk, sunce)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Zamjena poluglasa samoglasnikom a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Kraj sloga I prelazi u o</a:t>
            </a:r>
          </a:p>
          <a:p>
            <a:pPr algn="l">
              <a:buFont typeface="Arial" pitchFamily="34" charset="0"/>
              <a:buChar char="•"/>
            </a:pPr>
            <a:r>
              <a:rPr lang="hr-HR" u="sng" dirty="0" smtClean="0">
                <a:solidFill>
                  <a:schemeClr val="tx1"/>
                </a:solidFill>
              </a:rPr>
              <a:t>Gubljenje suglasnika h na početku riječi npr.(oću, ajde)</a:t>
            </a:r>
          </a:p>
          <a:p>
            <a:pPr algn="l">
              <a:buFont typeface="Arial" pitchFamily="34" charset="0"/>
              <a:buChar char="•"/>
            </a:pPr>
            <a:r>
              <a:rPr lang="hr-HR" u="sng" dirty="0" smtClean="0">
                <a:solidFill>
                  <a:schemeClr val="tx1"/>
                </a:solidFill>
              </a:rPr>
              <a:t>Čr zamjenjuje cr npr.(črn&gt;crn)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Na početku riječi umjesto suglas. v dolazi samoglas. u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8496944" cy="1368151"/>
          </a:xfrm>
        </p:spPr>
        <p:txBody>
          <a:bodyPr>
            <a:normAutofit fontScale="90000"/>
          </a:bodyPr>
          <a:lstStyle/>
          <a:p>
            <a:pPr algn="l"/>
            <a:r>
              <a:rPr lang="hr-HR" b="1" i="1" dirty="0" smtClean="0"/>
              <a:t>Glasovne promjene i podrijetlo riječi </a:t>
            </a:r>
            <a:endParaRPr lang="hr-H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060848"/>
            <a:ext cx="8280920" cy="4320480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hr-HR" i="1" dirty="0" smtClean="0">
                <a:solidFill>
                  <a:schemeClr val="tx1"/>
                </a:solidFill>
              </a:rPr>
              <a:t>Jotacija(nedosljedna) </a:t>
            </a: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sz="2000" dirty="0" smtClean="0">
                <a:solidFill>
                  <a:schemeClr val="tx1"/>
                </a:solidFill>
              </a:rPr>
              <a:t>npr. Gđe/gdje i neđelja/nedjelja</a:t>
            </a:r>
          </a:p>
          <a:p>
            <a:pPr marL="514350" indent="-514350" algn="l">
              <a:buFont typeface="+mj-lt"/>
              <a:buAutoNum type="arabicPeriod"/>
            </a:pPr>
            <a:r>
              <a:rPr lang="hr-HR" i="1" dirty="0" smtClean="0">
                <a:solidFill>
                  <a:schemeClr val="tx1"/>
                </a:solidFill>
              </a:rPr>
              <a:t>Vokalizacija </a:t>
            </a: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sz="2000" dirty="0" smtClean="0">
                <a:solidFill>
                  <a:schemeClr val="tx1"/>
                </a:solidFill>
              </a:rPr>
              <a:t>npr. Mislio</a:t>
            </a:r>
          </a:p>
          <a:p>
            <a:pPr marL="514350" indent="-514350" algn="l">
              <a:buFont typeface="+mj-lt"/>
              <a:buAutoNum type="arabicPeriod"/>
            </a:pPr>
            <a:r>
              <a:rPr lang="hr-HR" i="1" dirty="0" smtClean="0">
                <a:solidFill>
                  <a:schemeClr val="tx1"/>
                </a:solidFill>
              </a:rPr>
              <a:t>Sažimanje </a:t>
            </a:r>
            <a:r>
              <a:rPr lang="hr-HR" dirty="0" smtClean="0">
                <a:solidFill>
                  <a:schemeClr val="tx1"/>
                </a:solidFill>
              </a:rPr>
              <a:t>- </a:t>
            </a:r>
            <a:r>
              <a:rPr lang="hr-HR" sz="2000" dirty="0" smtClean="0">
                <a:solidFill>
                  <a:schemeClr val="tx1"/>
                </a:solidFill>
              </a:rPr>
              <a:t>npr. Išo,gledo</a:t>
            </a:r>
          </a:p>
          <a:p>
            <a:pPr marL="514350" indent="-514350" algn="l"/>
            <a:r>
              <a:rPr lang="hr-HR" dirty="0" smtClean="0">
                <a:solidFill>
                  <a:schemeClr val="tx1"/>
                </a:solidFill>
              </a:rPr>
              <a:t>Gl.promjene provode se raznim sklonidbama</a:t>
            </a:r>
          </a:p>
          <a:p>
            <a:pPr marL="514350" indent="-514350" algn="l"/>
            <a:r>
              <a:rPr lang="hr-HR" dirty="0" smtClean="0">
                <a:solidFill>
                  <a:schemeClr val="tx1"/>
                </a:solidFill>
              </a:rPr>
              <a:t>Podrijetlo riječi:</a:t>
            </a:r>
          </a:p>
          <a:p>
            <a:pPr marL="514350" indent="-514350" algn="l">
              <a:buFont typeface="+mj-lt"/>
              <a:buAutoNum type="alphaLcParenR"/>
            </a:pPr>
            <a:r>
              <a:rPr lang="hr-HR" sz="1800" dirty="0">
                <a:solidFill>
                  <a:schemeClr val="tx1"/>
                </a:solidFill>
              </a:rPr>
              <a:t>t</a:t>
            </a:r>
            <a:r>
              <a:rPr lang="hr-HR" sz="1800" dirty="0" smtClean="0">
                <a:solidFill>
                  <a:schemeClr val="tx1"/>
                </a:solidFill>
              </a:rPr>
              <a:t>urcizmi</a:t>
            </a:r>
          </a:p>
          <a:p>
            <a:pPr marL="514350" indent="-514350" algn="l">
              <a:buFont typeface="+mj-lt"/>
              <a:buAutoNum type="alphaLcParenR"/>
            </a:pPr>
            <a:r>
              <a:rPr lang="hr-HR" sz="1800" dirty="0">
                <a:solidFill>
                  <a:schemeClr val="tx1"/>
                </a:solidFill>
              </a:rPr>
              <a:t>h</a:t>
            </a:r>
            <a:r>
              <a:rPr lang="hr-HR" sz="1800" dirty="0" smtClean="0">
                <a:solidFill>
                  <a:schemeClr val="tx1"/>
                </a:solidFill>
              </a:rPr>
              <a:t>ungarizmi</a:t>
            </a:r>
          </a:p>
          <a:p>
            <a:pPr marL="514350" indent="-514350" algn="l">
              <a:buFont typeface="+mj-lt"/>
              <a:buAutoNum type="alphaLcParenR"/>
            </a:pPr>
            <a:r>
              <a:rPr lang="hr-HR" sz="1800" dirty="0" smtClean="0">
                <a:solidFill>
                  <a:schemeClr val="tx1"/>
                </a:solidFill>
              </a:rPr>
              <a:t>talijanizmi</a:t>
            </a:r>
          </a:p>
          <a:p>
            <a:pPr marL="514350" indent="-514350" algn="l">
              <a:buFont typeface="+mj-lt"/>
              <a:buAutoNum type="alphaLcParenR"/>
            </a:pPr>
            <a:r>
              <a:rPr lang="hr-HR" sz="1800" dirty="0" smtClean="0">
                <a:solidFill>
                  <a:schemeClr val="tx1"/>
                </a:solidFill>
              </a:rPr>
              <a:t>germanizmi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476673"/>
            <a:ext cx="6408712" cy="1296143"/>
          </a:xfrm>
        </p:spPr>
        <p:txBody>
          <a:bodyPr/>
          <a:lstStyle/>
          <a:p>
            <a:pPr algn="l"/>
            <a:r>
              <a:rPr lang="hr-HR" b="1" i="1" dirty="0" smtClean="0"/>
              <a:t>Oblik riječi</a:t>
            </a:r>
            <a:endParaRPr lang="hr-H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628800"/>
            <a:ext cx="7848872" cy="4680520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Duga množina u sklonidbi dijel im. m.r.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Npr. (kraj-</a:t>
            </a:r>
            <a:r>
              <a:rPr lang="hr-HR" b="1" dirty="0" smtClean="0">
                <a:solidFill>
                  <a:schemeClr val="tx1"/>
                </a:solidFill>
              </a:rPr>
              <a:t>ev-</a:t>
            </a:r>
            <a:r>
              <a:rPr lang="hr-HR" dirty="0" smtClean="0">
                <a:solidFill>
                  <a:schemeClr val="tx1"/>
                </a:solidFill>
              </a:rPr>
              <a:t>i, put-</a:t>
            </a:r>
            <a:r>
              <a:rPr lang="hr-HR" b="1" dirty="0" smtClean="0">
                <a:solidFill>
                  <a:schemeClr val="tx1"/>
                </a:solidFill>
              </a:rPr>
              <a:t>ov</a:t>
            </a:r>
            <a:r>
              <a:rPr lang="hr-HR" dirty="0" smtClean="0">
                <a:solidFill>
                  <a:schemeClr val="tx1"/>
                </a:solidFill>
              </a:rPr>
              <a:t>-i, grad-</a:t>
            </a:r>
            <a:r>
              <a:rPr lang="hr-HR" b="1" dirty="0" smtClean="0">
                <a:solidFill>
                  <a:schemeClr val="tx1"/>
                </a:solidFill>
              </a:rPr>
              <a:t>ov</a:t>
            </a:r>
            <a:r>
              <a:rPr lang="hr-HR" dirty="0" smtClean="0">
                <a:solidFill>
                  <a:schemeClr val="tx1"/>
                </a:solidFill>
              </a:rPr>
              <a:t>-i)</a:t>
            </a:r>
          </a:p>
          <a:p>
            <a:pPr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Padežni nastavci su isti </a:t>
            </a:r>
          </a:p>
          <a:p>
            <a:pPr lvl="1" algn="l">
              <a:buFont typeface="Arial" pitchFamily="34" charset="0"/>
              <a:buChar char="•"/>
            </a:pPr>
            <a:r>
              <a:rPr lang="hr-HR" dirty="0" smtClean="0">
                <a:solidFill>
                  <a:schemeClr val="tx1"/>
                </a:solidFill>
              </a:rPr>
              <a:t>U dativu, lokativu instrumentalu množine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Npr. (sel</a:t>
            </a:r>
            <a:r>
              <a:rPr lang="hr-HR" b="1" dirty="0" smtClean="0">
                <a:solidFill>
                  <a:schemeClr val="tx1"/>
                </a:solidFill>
              </a:rPr>
              <a:t>ima</a:t>
            </a:r>
            <a:r>
              <a:rPr lang="hr-HR" dirty="0" smtClean="0">
                <a:solidFill>
                  <a:schemeClr val="tx1"/>
                </a:solidFill>
              </a:rPr>
              <a:t>, knjig</a:t>
            </a:r>
            <a:r>
              <a:rPr lang="hr-HR" b="1" dirty="0" smtClean="0">
                <a:solidFill>
                  <a:schemeClr val="tx1"/>
                </a:solidFill>
              </a:rPr>
              <a:t>ama</a:t>
            </a:r>
            <a:r>
              <a:rPr lang="hr-HR" dirty="0" smtClean="0">
                <a:solidFill>
                  <a:schemeClr val="tx1"/>
                </a:solidFill>
              </a:rPr>
              <a:t>, noć</a:t>
            </a:r>
            <a:r>
              <a:rPr lang="hr-HR" b="1" dirty="0" smtClean="0">
                <a:solidFill>
                  <a:schemeClr val="tx1"/>
                </a:solidFill>
              </a:rPr>
              <a:t>ima</a:t>
            </a:r>
            <a:r>
              <a:rPr lang="hr-HR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hr-HR" sz="4600" dirty="0" smtClean="0">
                <a:solidFill>
                  <a:schemeClr val="tx1"/>
                </a:solidFill>
              </a:rPr>
              <a:t>-</a:t>
            </a:r>
            <a:r>
              <a:rPr lang="hr-HR" sz="4600" u="sng" dirty="0" smtClean="0">
                <a:solidFill>
                  <a:schemeClr val="tx1"/>
                </a:solidFill>
              </a:rPr>
              <a:t>Neke riječi stranog podrijetla-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-kušin – jastuk,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-šugoman – ručnik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-kašika – žlica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-frižider – hladnjak</a:t>
            </a:r>
          </a:p>
          <a:p>
            <a:pPr algn="l"/>
            <a:r>
              <a:rPr lang="hr-HR" sz="2800" dirty="0" smtClean="0">
                <a:solidFill>
                  <a:schemeClr val="tx1"/>
                </a:solidFill>
              </a:rPr>
              <a:t>-lancun –plahta</a:t>
            </a:r>
          </a:p>
          <a:p>
            <a:pPr algn="l"/>
            <a:endParaRPr lang="hr-HR" sz="2000" dirty="0" smtClean="0">
              <a:solidFill>
                <a:schemeClr val="tx1"/>
              </a:solidFill>
            </a:endParaRPr>
          </a:p>
          <a:p>
            <a:pPr algn="l"/>
            <a:endParaRPr lang="hr-HR" sz="2000" dirty="0" smtClean="0">
              <a:solidFill>
                <a:schemeClr val="tx1"/>
              </a:solidFill>
            </a:endParaRPr>
          </a:p>
          <a:p>
            <a:pPr algn="l"/>
            <a:r>
              <a:rPr lang="hr-HR" sz="2000" dirty="0">
                <a:solidFill>
                  <a:schemeClr val="tx1"/>
                </a:solidFill>
              </a:rPr>
              <a:t> </a:t>
            </a:r>
            <a:endParaRPr lang="hr-HR" sz="2000" dirty="0" smtClean="0">
              <a:solidFill>
                <a:schemeClr val="tx1"/>
              </a:solidFill>
            </a:endParaRPr>
          </a:p>
          <a:p>
            <a:pPr algn="l"/>
            <a:endParaRPr lang="hr-HR" sz="2000" dirty="0" smtClean="0">
              <a:solidFill>
                <a:schemeClr val="tx1"/>
              </a:solidFill>
            </a:endParaRPr>
          </a:p>
          <a:p>
            <a:pPr algn="l"/>
            <a:endParaRPr lang="hr-HR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404665"/>
            <a:ext cx="8352928" cy="1368151"/>
          </a:xfrm>
        </p:spPr>
        <p:txBody>
          <a:bodyPr>
            <a:normAutofit/>
          </a:bodyPr>
          <a:lstStyle/>
          <a:p>
            <a:pPr algn="l"/>
            <a:r>
              <a:rPr lang="hr-HR" b="1" i="1" dirty="0" smtClean="0"/>
              <a:t>Naglasak i stari Hrv.pisci</a:t>
            </a:r>
            <a:endParaRPr lang="hr-H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8136904" cy="4680520"/>
          </a:xfrm>
        </p:spPr>
        <p:txBody>
          <a:bodyPr/>
          <a:lstStyle/>
          <a:p>
            <a:pPr algn="l"/>
            <a:r>
              <a:rPr lang="hr-HR" dirty="0" smtClean="0">
                <a:solidFill>
                  <a:schemeClr val="tx1"/>
                </a:solidFill>
              </a:rPr>
              <a:t>Naglasak: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</a:rPr>
              <a:t>- četveronaglasni sustav</a:t>
            </a:r>
          </a:p>
          <a:p>
            <a:pPr algn="l">
              <a:buFontTx/>
              <a:buChar char="-"/>
            </a:pPr>
            <a:r>
              <a:rPr lang="hr-HR" dirty="0" smtClean="0">
                <a:solidFill>
                  <a:schemeClr val="tx1"/>
                </a:solidFill>
              </a:rPr>
              <a:t>Posljedni slog – nenaglašen na unutarnjim slogovima =samo ulazni naglasci</a:t>
            </a:r>
          </a:p>
          <a:p>
            <a:pPr algn="l"/>
            <a:endParaRPr lang="hr-HR" dirty="0">
              <a:solidFill>
                <a:schemeClr val="tx1"/>
              </a:solidFill>
            </a:endParaRPr>
          </a:p>
          <a:p>
            <a:pPr algn="l"/>
            <a:r>
              <a:rPr lang="hr-HR" u="sng" dirty="0" smtClean="0">
                <a:solidFill>
                  <a:schemeClr val="tx1"/>
                </a:solidFill>
              </a:rPr>
              <a:t>Stari Hrv.pisci</a:t>
            </a:r>
          </a:p>
          <a:p>
            <a:pPr algn="l">
              <a:buFontTx/>
              <a:buChar char="-"/>
            </a:pPr>
            <a:r>
              <a:rPr lang="hr-HR" sz="2000" dirty="0" smtClean="0">
                <a:solidFill>
                  <a:schemeClr val="tx1"/>
                </a:solidFill>
              </a:rPr>
              <a:t>Šiško Menčetić, Đore Držić, Matija Divković, Andrija Kačić M.,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</a:rPr>
              <a:t> Matija A. Reljković, Ivan Gundulić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88641"/>
            <a:ext cx="6264696" cy="576063"/>
          </a:xfrm>
        </p:spPr>
        <p:txBody>
          <a:bodyPr>
            <a:normAutofit fontScale="90000"/>
          </a:bodyPr>
          <a:lstStyle/>
          <a:p>
            <a:pPr algn="l"/>
            <a:r>
              <a:rPr lang="hr-HR" b="1" i="1" dirty="0" smtClean="0"/>
              <a:t>Iz </a:t>
            </a:r>
            <a:r>
              <a:rPr lang="hr-HR" sz="4900" b="1" i="1" dirty="0" smtClean="0"/>
              <a:t>tekstova</a:t>
            </a:r>
            <a:r>
              <a:rPr lang="hr-HR" b="1" i="1" dirty="0" smtClean="0"/>
              <a:t> otkrivamo:</a:t>
            </a:r>
            <a:endParaRPr lang="hr-HR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764704"/>
            <a:ext cx="8424936" cy="5904656"/>
          </a:xfrm>
        </p:spPr>
        <p:txBody>
          <a:bodyPr>
            <a:normAutofit/>
          </a:bodyPr>
          <a:lstStyle/>
          <a:p>
            <a:pPr algn="l"/>
            <a:r>
              <a:rPr lang="hr-HR" sz="2800" i="1" dirty="0" smtClean="0">
                <a:solidFill>
                  <a:schemeClr val="tx1"/>
                </a:solidFill>
              </a:rPr>
              <a:t>1.Gl.pridjevi radne koji završavaju na </a:t>
            </a:r>
          </a:p>
          <a:p>
            <a:pPr algn="l"/>
            <a:r>
              <a:rPr lang="hr-HR" sz="2000" dirty="0" smtClean="0">
                <a:solidFill>
                  <a:schemeClr val="tx1"/>
                </a:solidFill>
              </a:rPr>
              <a:t>-a, -ija, -o umjesto na –ao, -io</a:t>
            </a:r>
          </a:p>
          <a:p>
            <a:pPr algn="l">
              <a:buFont typeface="Arial" pitchFamily="34" charset="0"/>
              <a:buChar char="•"/>
            </a:pPr>
            <a:r>
              <a:rPr lang="hr-HR" sz="2000" dirty="0" smtClean="0">
                <a:solidFill>
                  <a:schemeClr val="tx1"/>
                </a:solidFill>
              </a:rPr>
              <a:t>Reka, zna, bije, sla, unda, vodije, doša, reka, da, oša, ..</a:t>
            </a:r>
          </a:p>
          <a:p>
            <a:pPr algn="l"/>
            <a:r>
              <a:rPr lang="hr-HR" sz="2800" i="1" dirty="0" smtClean="0">
                <a:solidFill>
                  <a:schemeClr val="tx1"/>
                </a:solidFill>
              </a:rPr>
              <a:t>2.Riječi iz tekstova koji dokazuju koji govorom su pisani:</a:t>
            </a:r>
          </a:p>
          <a:p>
            <a:pPr marL="457200" indent="-457200" algn="l"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Tekst – ikavski govor - npr. dite</a:t>
            </a:r>
          </a:p>
          <a:p>
            <a:pPr marL="457200" indent="-457200" algn="l"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Tekst – ekavski govor – npr. Mesec, lečiš</a:t>
            </a:r>
          </a:p>
          <a:p>
            <a:pPr marL="457200" indent="-457200" algn="l"/>
            <a:r>
              <a:rPr lang="hr-HR" sz="2800" i="1" dirty="0" smtClean="0">
                <a:solidFill>
                  <a:schemeClr val="tx1"/>
                </a:solidFill>
              </a:rPr>
              <a:t>3.Zamjenica “što” u tekstu “Po danu se čita”</a:t>
            </a:r>
          </a:p>
          <a:p>
            <a:pPr marL="457200" indent="-457200" algn="l"/>
            <a:r>
              <a:rPr lang="hr-HR" sz="2800" i="1" dirty="0" smtClean="0">
                <a:solidFill>
                  <a:schemeClr val="tx1"/>
                </a:solidFill>
              </a:rPr>
              <a:t> glasi – šta</a:t>
            </a:r>
          </a:p>
          <a:p>
            <a:pPr marL="457200" indent="-457200" algn="l"/>
            <a:r>
              <a:rPr lang="hr-HR" sz="2800" i="1" dirty="0" smtClean="0">
                <a:solidFill>
                  <a:schemeClr val="tx1"/>
                </a:solidFill>
              </a:rPr>
              <a:t>4.Glagol – skuhaj- glasi u tom tekstu –skuvaj-</a:t>
            </a:r>
          </a:p>
          <a:p>
            <a:pPr marL="457200" indent="-457200" algn="l"/>
            <a:r>
              <a:rPr lang="hr-HR" sz="2000" dirty="0" smtClean="0">
                <a:solidFill>
                  <a:schemeClr val="tx1"/>
                </a:solidFill>
              </a:rPr>
              <a:t>Zamjenili su se glasovi h i v</a:t>
            </a:r>
          </a:p>
          <a:p>
            <a:pPr marL="457200" indent="-457200" algn="l"/>
            <a:r>
              <a:rPr lang="hr-HR" sz="2800" i="1" dirty="0" smtClean="0">
                <a:solidFill>
                  <a:schemeClr val="tx1"/>
                </a:solidFill>
              </a:rPr>
              <a:t>5.Dva infinitiva kojima dokazujemo da nedostaje završno –i</a:t>
            </a:r>
          </a:p>
          <a:p>
            <a:pPr marL="514350" indent="-514350" algn="l"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Platit</a:t>
            </a:r>
          </a:p>
          <a:p>
            <a:pPr marL="514350" indent="-514350" algn="l">
              <a:buFont typeface="+mj-lt"/>
              <a:buAutoNum type="arabicPeriod"/>
            </a:pPr>
            <a:r>
              <a:rPr lang="hr-HR" sz="2000" dirty="0" smtClean="0">
                <a:solidFill>
                  <a:schemeClr val="tx1"/>
                </a:solidFill>
              </a:rPr>
              <a:t>Pitat </a:t>
            </a:r>
          </a:p>
          <a:p>
            <a:pPr marL="457200" indent="-457200" algn="l">
              <a:buFont typeface="+mj-lt"/>
              <a:buAutoNum type="arabicPeriod"/>
            </a:pPr>
            <a:endParaRPr lang="hr-HR" sz="20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hr-HR" sz="2000" dirty="0" smtClean="0">
              <a:solidFill>
                <a:schemeClr val="tx1"/>
              </a:solidFill>
            </a:endParaRPr>
          </a:p>
          <a:p>
            <a:pPr marL="457200" indent="-457200" algn="l"/>
            <a:endParaRPr lang="hr-HR" sz="2800" dirty="0" smtClean="0">
              <a:solidFill>
                <a:schemeClr val="tx1"/>
              </a:solidFill>
            </a:endParaRPr>
          </a:p>
          <a:p>
            <a:pPr algn="l"/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5432</TotalTime>
  <Words>453</Words>
  <Application>Microsoft Office PowerPoint</Application>
  <PresentationFormat>Prikaz na zaslonu (4:3)</PresentationFormat>
  <Paragraphs>78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Freestyle Script</vt:lpstr>
      <vt:lpstr>Gill Sans MT</vt:lpstr>
      <vt:lpstr>Verdana</vt:lpstr>
      <vt:lpstr>Wingdings 2</vt:lpstr>
      <vt:lpstr>Solstice</vt:lpstr>
      <vt:lpstr>Štokavsko narječje</vt:lpstr>
      <vt:lpstr>O narječju:</vt:lpstr>
      <vt:lpstr>Krajevi gdje se govori štokavsko narječje      Slavonija      Lika      Dalmatinska zagora</vt:lpstr>
      <vt:lpstr>Izgovor glasa jat </vt:lpstr>
      <vt:lpstr>Glasovi</vt:lpstr>
      <vt:lpstr>Glasovne promjene i podrijetlo riječi </vt:lpstr>
      <vt:lpstr>Oblik riječi</vt:lpstr>
      <vt:lpstr>Naglasak i stari Hrv.pisci</vt:lpstr>
      <vt:lpstr>Iz tekstova otkrivamo: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Štokavsko narječje</dc:title>
  <dc:creator>HP</dc:creator>
  <cp:lastModifiedBy>Windows korisnik</cp:lastModifiedBy>
  <cp:revision>37</cp:revision>
  <dcterms:created xsi:type="dcterms:W3CDTF">2020-03-14T12:13:47Z</dcterms:created>
  <dcterms:modified xsi:type="dcterms:W3CDTF">2020-03-20T06:26:29Z</dcterms:modified>
</cp:coreProperties>
</file>